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7CgsUqoqecWB577EcW/IEUCLk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/>
    <p:restoredTop sz="94795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99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ries.eu/" TargetMode="Externa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FF5F9E0C-94C2-0B40-BC7C-6FE79CF239D2}"/>
              </a:ext>
            </a:extLst>
          </p:cNvPr>
          <p:cNvSpPr/>
          <p:nvPr userDrawn="1"/>
        </p:nvSpPr>
        <p:spPr>
          <a:xfrm rot="17985108">
            <a:off x="2913456" y="3370251"/>
            <a:ext cx="7966415" cy="117499"/>
          </a:xfrm>
          <a:custGeom>
            <a:avLst/>
            <a:gdLst>
              <a:gd name="connsiteX0" fmla="*/ 7912594 w 7966415"/>
              <a:gd name="connsiteY0" fmla="*/ 23338 h 117499"/>
              <a:gd name="connsiteX1" fmla="*/ 7966415 w 7966415"/>
              <a:gd name="connsiteY1" fmla="*/ 117499 h 117499"/>
              <a:gd name="connsiteX2" fmla="*/ 53340 w 7966415"/>
              <a:gd name="connsiteY2" fmla="*/ 93319 h 117499"/>
              <a:gd name="connsiteX3" fmla="*/ 0 w 7966415"/>
              <a:gd name="connsiteY3" fmla="*/ 0 h 11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6415" h="117499">
                <a:moveTo>
                  <a:pt x="7912594" y="23338"/>
                </a:moveTo>
                <a:lnTo>
                  <a:pt x="7966415" y="117499"/>
                </a:lnTo>
                <a:lnTo>
                  <a:pt x="53340" y="93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FAE03-763D-BA4F-BAF7-EFB64D871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2319" y="188111"/>
            <a:ext cx="2870496" cy="637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1E1FD-29AD-3248-A0CF-4C9D479B6B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0077" y="6137700"/>
            <a:ext cx="2538964" cy="532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2E89B-1759-BA4A-9FC8-57FDCB4D623B}"/>
              </a:ext>
            </a:extLst>
          </p:cNvPr>
          <p:cNvSpPr txBox="1"/>
          <p:nvPr userDrawn="1"/>
        </p:nvSpPr>
        <p:spPr>
          <a:xfrm>
            <a:off x="6053954" y="6034463"/>
            <a:ext cx="3626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This work is supported by the Engineering Research Infrastructures for European Synergies (ERIES) project (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www.eries.eu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), which has received funding from the European Union under Grant Agreement No. 101058684.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EAF95C-433B-0A41-85EF-C44CEB4CD062}"/>
              </a:ext>
            </a:extLst>
          </p:cNvPr>
          <p:cNvSpPr txBox="1"/>
          <p:nvPr userDrawn="1"/>
        </p:nvSpPr>
        <p:spPr>
          <a:xfrm>
            <a:off x="6053954" y="5026257"/>
            <a:ext cx="626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2026 International Workshop in Engineering Research Infrastructures for European Synergies (ERIES-IW2026)</a:t>
            </a:r>
          </a:p>
          <a:p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25-27th May 2026 | Pavia, Italy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nip Single Corner of Rectangle 21">
            <a:extLst>
              <a:ext uri="{FF2B5EF4-FFF2-40B4-BE49-F238E27FC236}">
                <a16:creationId xmlns:a16="http://schemas.microsoft.com/office/drawing/2014/main" id="{D49AF561-E1B0-3F48-84CE-041DD1A68E75}"/>
              </a:ext>
            </a:extLst>
          </p:cNvPr>
          <p:cNvSpPr/>
          <p:nvPr userDrawn="1"/>
        </p:nvSpPr>
        <p:spPr>
          <a:xfrm rot="5400000">
            <a:off x="987238" y="-987238"/>
            <a:ext cx="6864726" cy="8839203"/>
          </a:xfrm>
          <a:custGeom>
            <a:avLst/>
            <a:gdLst>
              <a:gd name="connsiteX0" fmla="*/ 0 w 6858002"/>
              <a:gd name="connsiteY0" fmla="*/ 0 h 9932279"/>
              <a:gd name="connsiteX1" fmla="*/ 3429001 w 6858002"/>
              <a:gd name="connsiteY1" fmla="*/ 0 h 9932279"/>
              <a:gd name="connsiteX2" fmla="*/ 6858002 w 6858002"/>
              <a:gd name="connsiteY2" fmla="*/ 3429001 h 9932279"/>
              <a:gd name="connsiteX3" fmla="*/ 6858002 w 6858002"/>
              <a:gd name="connsiteY3" fmla="*/ 9932279 h 9932279"/>
              <a:gd name="connsiteX4" fmla="*/ 0 w 6858002"/>
              <a:gd name="connsiteY4" fmla="*/ 9932279 h 9932279"/>
              <a:gd name="connsiteX5" fmla="*/ 0 w 6858002"/>
              <a:gd name="connsiteY5" fmla="*/ 0 h 9932279"/>
              <a:gd name="connsiteX0" fmla="*/ 0 w 6858002"/>
              <a:gd name="connsiteY0" fmla="*/ 0 h 9932279"/>
              <a:gd name="connsiteX1" fmla="*/ 2629 w 6858002"/>
              <a:gd name="connsiteY1" fmla="*/ 10508 h 9932279"/>
              <a:gd name="connsiteX2" fmla="*/ 6858002 w 6858002"/>
              <a:gd name="connsiteY2" fmla="*/ 3429001 h 9932279"/>
              <a:gd name="connsiteX3" fmla="*/ 6858002 w 6858002"/>
              <a:gd name="connsiteY3" fmla="*/ 9932279 h 9932279"/>
              <a:gd name="connsiteX4" fmla="*/ 0 w 6858002"/>
              <a:gd name="connsiteY4" fmla="*/ 9932279 h 9932279"/>
              <a:gd name="connsiteX5" fmla="*/ 0 w 6858002"/>
              <a:gd name="connsiteY5" fmla="*/ 0 h 9932279"/>
              <a:gd name="connsiteX0" fmla="*/ 0 w 6879026"/>
              <a:gd name="connsiteY0" fmla="*/ 0 h 9932279"/>
              <a:gd name="connsiteX1" fmla="*/ 2629 w 6879026"/>
              <a:gd name="connsiteY1" fmla="*/ 10508 h 9932279"/>
              <a:gd name="connsiteX2" fmla="*/ 6879026 w 6879026"/>
              <a:gd name="connsiteY2" fmla="*/ 5446987 h 9932279"/>
              <a:gd name="connsiteX3" fmla="*/ 6858002 w 6879026"/>
              <a:gd name="connsiteY3" fmla="*/ 9932279 h 9932279"/>
              <a:gd name="connsiteX4" fmla="*/ 0 w 6879026"/>
              <a:gd name="connsiteY4" fmla="*/ 9932279 h 9932279"/>
              <a:gd name="connsiteX5" fmla="*/ 0 w 6879026"/>
              <a:gd name="connsiteY5" fmla="*/ 0 h 9932279"/>
              <a:gd name="connsiteX0" fmla="*/ 0 w 6858002"/>
              <a:gd name="connsiteY0" fmla="*/ 0 h 9932279"/>
              <a:gd name="connsiteX1" fmla="*/ 2629 w 6858002"/>
              <a:gd name="connsiteY1" fmla="*/ 10508 h 9932279"/>
              <a:gd name="connsiteX2" fmla="*/ 6847498 w 6858002"/>
              <a:gd name="connsiteY2" fmla="*/ 4466750 h 9932279"/>
              <a:gd name="connsiteX3" fmla="*/ 6858002 w 6858002"/>
              <a:gd name="connsiteY3" fmla="*/ 9932279 h 9932279"/>
              <a:gd name="connsiteX4" fmla="*/ 0 w 6858002"/>
              <a:gd name="connsiteY4" fmla="*/ 9932279 h 9932279"/>
              <a:gd name="connsiteX5" fmla="*/ 0 w 6858002"/>
              <a:gd name="connsiteY5" fmla="*/ 0 h 9932279"/>
              <a:gd name="connsiteX0" fmla="*/ 0 w 6864726"/>
              <a:gd name="connsiteY0" fmla="*/ 0 h 9932279"/>
              <a:gd name="connsiteX1" fmla="*/ 2629 w 6864726"/>
              <a:gd name="connsiteY1" fmla="*/ 10508 h 9932279"/>
              <a:gd name="connsiteX2" fmla="*/ 6864127 w 6864726"/>
              <a:gd name="connsiteY2" fmla="*/ 4429386 h 9932279"/>
              <a:gd name="connsiteX3" fmla="*/ 6858002 w 6864726"/>
              <a:gd name="connsiteY3" fmla="*/ 9932279 h 9932279"/>
              <a:gd name="connsiteX4" fmla="*/ 0 w 6864726"/>
              <a:gd name="connsiteY4" fmla="*/ 9932279 h 9932279"/>
              <a:gd name="connsiteX5" fmla="*/ 0 w 6864726"/>
              <a:gd name="connsiteY5" fmla="*/ 0 h 993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4726" h="9932279">
                <a:moveTo>
                  <a:pt x="0" y="0"/>
                </a:moveTo>
                <a:lnTo>
                  <a:pt x="2629" y="10508"/>
                </a:lnTo>
                <a:lnTo>
                  <a:pt x="6864127" y="4429386"/>
                </a:lnTo>
                <a:cubicBezTo>
                  <a:pt x="6867628" y="6251229"/>
                  <a:pt x="6854501" y="8110436"/>
                  <a:pt x="6858002" y="9932279"/>
                </a:cubicBezTo>
                <a:lnTo>
                  <a:pt x="0" y="99322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6B99F-033C-BF44-9B10-A31B985768D7}"/>
              </a:ext>
            </a:extLst>
          </p:cNvPr>
          <p:cNvSpPr txBox="1"/>
          <p:nvPr/>
        </p:nvSpPr>
        <p:spPr>
          <a:xfrm>
            <a:off x="444559" y="609600"/>
            <a:ext cx="7550264" cy="2495046"/>
          </a:xfrm>
          <a:custGeom>
            <a:avLst/>
            <a:gdLst>
              <a:gd name="connsiteX0" fmla="*/ 0 w 7327841"/>
              <a:gd name="connsiteY0" fmla="*/ 0 h 1938992"/>
              <a:gd name="connsiteX1" fmla="*/ 7327841 w 7327841"/>
              <a:gd name="connsiteY1" fmla="*/ 0 h 1938992"/>
              <a:gd name="connsiteX2" fmla="*/ 7327841 w 7327841"/>
              <a:gd name="connsiteY2" fmla="*/ 1938992 h 1938992"/>
              <a:gd name="connsiteX3" fmla="*/ 0 w 7327841"/>
              <a:gd name="connsiteY3" fmla="*/ 1938992 h 1938992"/>
              <a:gd name="connsiteX4" fmla="*/ 0 w 7327841"/>
              <a:gd name="connsiteY4" fmla="*/ 0 h 1938992"/>
              <a:gd name="connsiteX0" fmla="*/ 0 w 7599690"/>
              <a:gd name="connsiteY0" fmla="*/ 0 h 1938992"/>
              <a:gd name="connsiteX1" fmla="*/ 7599690 w 7599690"/>
              <a:gd name="connsiteY1" fmla="*/ 0 h 1938992"/>
              <a:gd name="connsiteX2" fmla="*/ 7327841 w 7599690"/>
              <a:gd name="connsiteY2" fmla="*/ 1938992 h 1938992"/>
              <a:gd name="connsiteX3" fmla="*/ 0 w 7599690"/>
              <a:gd name="connsiteY3" fmla="*/ 1938992 h 1938992"/>
              <a:gd name="connsiteX4" fmla="*/ 0 w 7599690"/>
              <a:gd name="connsiteY4" fmla="*/ 0 h 1938992"/>
              <a:gd name="connsiteX0" fmla="*/ 0 w 7599690"/>
              <a:gd name="connsiteY0" fmla="*/ 0 h 2618614"/>
              <a:gd name="connsiteX1" fmla="*/ 7599690 w 7599690"/>
              <a:gd name="connsiteY1" fmla="*/ 0 h 2618614"/>
              <a:gd name="connsiteX2" fmla="*/ 6401084 w 7599690"/>
              <a:gd name="connsiteY2" fmla="*/ 2618614 h 2618614"/>
              <a:gd name="connsiteX3" fmla="*/ 0 w 7599690"/>
              <a:gd name="connsiteY3" fmla="*/ 1938992 h 2618614"/>
              <a:gd name="connsiteX4" fmla="*/ 0 w 7599690"/>
              <a:gd name="connsiteY4" fmla="*/ 0 h 2618614"/>
              <a:gd name="connsiteX0" fmla="*/ 49428 w 7649118"/>
              <a:gd name="connsiteY0" fmla="*/ 0 h 2618614"/>
              <a:gd name="connsiteX1" fmla="*/ 7649118 w 7649118"/>
              <a:gd name="connsiteY1" fmla="*/ 0 h 2618614"/>
              <a:gd name="connsiteX2" fmla="*/ 6450512 w 7649118"/>
              <a:gd name="connsiteY2" fmla="*/ 2618614 h 2618614"/>
              <a:gd name="connsiteX3" fmla="*/ 0 w 7649118"/>
              <a:gd name="connsiteY3" fmla="*/ 2495046 h 2618614"/>
              <a:gd name="connsiteX4" fmla="*/ 49428 w 7649118"/>
              <a:gd name="connsiteY4" fmla="*/ 0 h 2618614"/>
              <a:gd name="connsiteX0" fmla="*/ 49428 w 7550264"/>
              <a:gd name="connsiteY0" fmla="*/ 0 h 2618614"/>
              <a:gd name="connsiteX1" fmla="*/ 7550264 w 7550264"/>
              <a:gd name="connsiteY1" fmla="*/ 0 h 2618614"/>
              <a:gd name="connsiteX2" fmla="*/ 6450512 w 7550264"/>
              <a:gd name="connsiteY2" fmla="*/ 2618614 h 2618614"/>
              <a:gd name="connsiteX3" fmla="*/ 0 w 7550264"/>
              <a:gd name="connsiteY3" fmla="*/ 2495046 h 2618614"/>
              <a:gd name="connsiteX4" fmla="*/ 49428 w 7550264"/>
              <a:gd name="connsiteY4" fmla="*/ 0 h 2618614"/>
              <a:gd name="connsiteX0" fmla="*/ 49428 w 7550264"/>
              <a:gd name="connsiteY0" fmla="*/ 0 h 2495046"/>
              <a:gd name="connsiteX1" fmla="*/ 7550264 w 7550264"/>
              <a:gd name="connsiteY1" fmla="*/ 0 h 2495046"/>
              <a:gd name="connsiteX2" fmla="*/ 6475226 w 7550264"/>
              <a:gd name="connsiteY2" fmla="*/ 2495046 h 2495046"/>
              <a:gd name="connsiteX3" fmla="*/ 0 w 7550264"/>
              <a:gd name="connsiteY3" fmla="*/ 2495046 h 2495046"/>
              <a:gd name="connsiteX4" fmla="*/ 49428 w 7550264"/>
              <a:gd name="connsiteY4" fmla="*/ 0 h 24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264" h="2495046">
                <a:moveTo>
                  <a:pt x="49428" y="0"/>
                </a:moveTo>
                <a:lnTo>
                  <a:pt x="7550264" y="0"/>
                </a:lnTo>
                <a:lnTo>
                  <a:pt x="6475226" y="2495046"/>
                </a:lnTo>
                <a:lnTo>
                  <a:pt x="0" y="2495046"/>
                </a:lnTo>
                <a:lnTo>
                  <a:pt x="49428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Creation of a presentation template for transnational access project presentations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01BFE-8445-4A47-B6B4-E895676B3EBA}"/>
              </a:ext>
            </a:extLst>
          </p:cNvPr>
          <p:cNvSpPr txBox="1"/>
          <p:nvPr/>
        </p:nvSpPr>
        <p:spPr>
          <a:xfrm>
            <a:off x="493986" y="3121223"/>
            <a:ext cx="4188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Speaker: </a:t>
            </a:r>
            <a:r>
              <a:rPr lang="en-GB" sz="2400" dirty="0">
                <a:solidFill>
                  <a:schemeClr val="bg1"/>
                </a:solidFill>
              </a:rPr>
              <a:t>	Name Surname</a:t>
            </a:r>
          </a:p>
          <a:p>
            <a:r>
              <a:rPr lang="en-GB" sz="24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06D36-04C1-3A43-AF3D-F592BF70DB81}"/>
              </a:ext>
            </a:extLst>
          </p:cNvPr>
          <p:cNvSpPr txBox="1"/>
          <p:nvPr/>
        </p:nvSpPr>
        <p:spPr>
          <a:xfrm>
            <a:off x="493986" y="4343027"/>
            <a:ext cx="516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bg1"/>
                </a:solidFill>
              </a:rPr>
              <a:t>Volkan Ozsarac, Filipe Alves Ribeiro, Davit Shahnazaryan, Gabriele Ferro,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Hanny Santos Eufrasio, Maria Luisa Sousa Sotto-Mayor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C0298-17FC-CD49-A2D6-2D597CFA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622" y="2237679"/>
            <a:ext cx="2233132" cy="883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92143-EBCD-B441-96EA-97363AE3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622" y="3783345"/>
            <a:ext cx="2233132" cy="559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ADDFE-61A5-9D4A-9B85-865786523BA0}"/>
              </a:ext>
            </a:extLst>
          </p:cNvPr>
          <p:cNvSpPr txBox="1"/>
          <p:nvPr/>
        </p:nvSpPr>
        <p:spPr>
          <a:xfrm>
            <a:off x="8517506" y="982900"/>
            <a:ext cx="33820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Place and distribute the user group and access provider institute logos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FD2DA-3978-6E49-9F4E-71BEE83C6536}"/>
              </a:ext>
            </a:extLst>
          </p:cNvPr>
          <p:cNvSpPr txBox="1"/>
          <p:nvPr/>
        </p:nvSpPr>
        <p:spPr>
          <a:xfrm>
            <a:off x="5257469" y="189073"/>
            <a:ext cx="167706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 is an example</a:t>
            </a:r>
          </a:p>
        </p:txBody>
      </p:sp>
    </p:spTree>
    <p:extLst>
      <p:ext uri="{BB962C8B-B14F-4D97-AF65-F5344CB8AC3E}">
        <p14:creationId xmlns:p14="http://schemas.microsoft.com/office/powerpoint/2010/main" val="323670875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ERIES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382C"/>
      </a:accent1>
      <a:accent2>
        <a:srgbClr val="A164A7"/>
      </a:accent2>
      <a:accent3>
        <a:srgbClr val="1887B5"/>
      </a:accent3>
      <a:accent4>
        <a:srgbClr val="1AB097"/>
      </a:accent4>
      <a:accent5>
        <a:srgbClr val="E9982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Title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gerard.oreilly@iusspavia.it</dc:creator>
  <cp:lastModifiedBy>Gerard O'Reilly</cp:lastModifiedBy>
  <cp:revision>4</cp:revision>
  <dcterms:created xsi:type="dcterms:W3CDTF">2022-01-25T14:48:22Z</dcterms:created>
  <dcterms:modified xsi:type="dcterms:W3CDTF">2026-04-24T16:36:34Z</dcterms:modified>
</cp:coreProperties>
</file>